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7019925" cy="93059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60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59EF4E-E527-4569-9F67-ECBCB45A1E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BF7C5A-B456-4C3E-BA28-B557E99AF87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8CFA2E-707D-4C60-B7FF-4D2DA2BA04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6DD7ED-FE17-41B8-B94C-5FA17DA2F8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0CCDDA-FAA8-480F-9C05-B1D2E6FD642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AFBD98-E70E-4B68-87C6-EF201159DA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7889DE-1806-4BBE-B4D2-EA76A33536C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DE5179-FFD3-4BCA-A7BA-216631F19F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7B0744-DD3F-48BC-9E80-51A8199055E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0306B0-E339-40BE-80D4-048D68C6EC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195F19-EDE9-48F8-9151-AAF09D78872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9957E751-0A28-47AA-A81D-134D549021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12"/>
          <p:cNvGrpSpPr>
            <a:grpSpLocks/>
          </p:cNvGrpSpPr>
          <p:nvPr/>
        </p:nvGrpSpPr>
        <p:grpSpPr bwMode="auto">
          <a:xfrm>
            <a:off x="762000" y="381000"/>
            <a:ext cx="1676400" cy="1524000"/>
            <a:chOff x="480" y="240"/>
            <a:chExt cx="1056" cy="960"/>
          </a:xfrm>
        </p:grpSpPr>
        <p:sp>
          <p:nvSpPr>
            <p:cNvPr id="2075" name="Line 1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6" name="Line 1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1" name="Group 13"/>
          <p:cNvGrpSpPr>
            <a:grpSpLocks/>
          </p:cNvGrpSpPr>
          <p:nvPr/>
        </p:nvGrpSpPr>
        <p:grpSpPr bwMode="auto">
          <a:xfrm>
            <a:off x="3505200" y="381000"/>
            <a:ext cx="1676400" cy="1524000"/>
            <a:chOff x="480" y="240"/>
            <a:chExt cx="1056" cy="960"/>
          </a:xfrm>
        </p:grpSpPr>
        <p:sp>
          <p:nvSpPr>
            <p:cNvPr id="2073" name="Line 14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4" name="Line 15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2" name="Group 16"/>
          <p:cNvGrpSpPr>
            <a:grpSpLocks/>
          </p:cNvGrpSpPr>
          <p:nvPr/>
        </p:nvGrpSpPr>
        <p:grpSpPr bwMode="auto">
          <a:xfrm>
            <a:off x="762000" y="4572000"/>
            <a:ext cx="1676400" cy="1524000"/>
            <a:chOff x="480" y="240"/>
            <a:chExt cx="1056" cy="960"/>
          </a:xfrm>
        </p:grpSpPr>
        <p:sp>
          <p:nvSpPr>
            <p:cNvPr id="2071" name="Line 17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2" name="Line 18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3" name="Group 19"/>
          <p:cNvGrpSpPr>
            <a:grpSpLocks/>
          </p:cNvGrpSpPr>
          <p:nvPr/>
        </p:nvGrpSpPr>
        <p:grpSpPr bwMode="auto">
          <a:xfrm>
            <a:off x="762000" y="2362200"/>
            <a:ext cx="1676400" cy="1524000"/>
            <a:chOff x="480" y="240"/>
            <a:chExt cx="1056" cy="960"/>
          </a:xfrm>
        </p:grpSpPr>
        <p:sp>
          <p:nvSpPr>
            <p:cNvPr id="2069" name="Line 2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0" name="Line 2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4" name="Group 22"/>
          <p:cNvGrpSpPr>
            <a:grpSpLocks/>
          </p:cNvGrpSpPr>
          <p:nvPr/>
        </p:nvGrpSpPr>
        <p:grpSpPr bwMode="auto">
          <a:xfrm>
            <a:off x="3505200" y="4648200"/>
            <a:ext cx="1676400" cy="1524000"/>
            <a:chOff x="480" y="240"/>
            <a:chExt cx="1056" cy="960"/>
          </a:xfrm>
        </p:grpSpPr>
        <p:sp>
          <p:nvSpPr>
            <p:cNvPr id="2067" name="Line 23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8" name="Line 24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5" name="Group 25"/>
          <p:cNvGrpSpPr>
            <a:grpSpLocks/>
          </p:cNvGrpSpPr>
          <p:nvPr/>
        </p:nvGrpSpPr>
        <p:grpSpPr bwMode="auto">
          <a:xfrm>
            <a:off x="6781800" y="2362200"/>
            <a:ext cx="1676400" cy="1524000"/>
            <a:chOff x="480" y="240"/>
            <a:chExt cx="1056" cy="960"/>
          </a:xfrm>
        </p:grpSpPr>
        <p:sp>
          <p:nvSpPr>
            <p:cNvPr id="2065" name="Line 26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6" name="Line 27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6" name="Group 28"/>
          <p:cNvGrpSpPr>
            <a:grpSpLocks/>
          </p:cNvGrpSpPr>
          <p:nvPr/>
        </p:nvGrpSpPr>
        <p:grpSpPr bwMode="auto">
          <a:xfrm>
            <a:off x="3505200" y="2362200"/>
            <a:ext cx="1676400" cy="1524000"/>
            <a:chOff x="480" y="240"/>
            <a:chExt cx="1056" cy="960"/>
          </a:xfrm>
        </p:grpSpPr>
        <p:sp>
          <p:nvSpPr>
            <p:cNvPr id="2063" name="Line 29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4" name="Line 30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7" name="Group 31"/>
          <p:cNvGrpSpPr>
            <a:grpSpLocks/>
          </p:cNvGrpSpPr>
          <p:nvPr/>
        </p:nvGrpSpPr>
        <p:grpSpPr bwMode="auto">
          <a:xfrm>
            <a:off x="6705600" y="381000"/>
            <a:ext cx="1676400" cy="1524000"/>
            <a:chOff x="480" y="240"/>
            <a:chExt cx="1056" cy="960"/>
          </a:xfrm>
        </p:grpSpPr>
        <p:sp>
          <p:nvSpPr>
            <p:cNvPr id="2061" name="Line 32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2" name="Line 33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8" name="Group 34"/>
          <p:cNvGrpSpPr>
            <a:grpSpLocks/>
          </p:cNvGrpSpPr>
          <p:nvPr/>
        </p:nvGrpSpPr>
        <p:grpSpPr bwMode="auto">
          <a:xfrm>
            <a:off x="6781800" y="4572000"/>
            <a:ext cx="1676400" cy="1524000"/>
            <a:chOff x="480" y="240"/>
            <a:chExt cx="1056" cy="960"/>
          </a:xfrm>
        </p:grpSpPr>
        <p:sp>
          <p:nvSpPr>
            <p:cNvPr id="2059" name="Line 35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0" name="Line 36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9" name="TextBox 28"/>
          <p:cNvSpPr txBox="1"/>
          <p:nvPr/>
        </p:nvSpPr>
        <p:spPr>
          <a:xfrm>
            <a:off x="2362200" y="762000"/>
            <a:ext cx="1143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Discrimination</a:t>
            </a:r>
            <a:endParaRPr lang="en-US" sz="1200" dirty="0"/>
          </a:p>
        </p:txBody>
      </p:sp>
      <p:sp>
        <p:nvSpPr>
          <p:cNvPr id="30" name="TextBox 29"/>
          <p:cNvSpPr txBox="1"/>
          <p:nvPr/>
        </p:nvSpPr>
        <p:spPr>
          <a:xfrm>
            <a:off x="0" y="685800"/>
            <a:ext cx="762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Hard </a:t>
            </a:r>
          </a:p>
          <a:p>
            <a:pPr algn="ctr"/>
            <a:r>
              <a:rPr lang="en-US" sz="1200" dirty="0" smtClean="0"/>
              <a:t>Work</a:t>
            </a:r>
            <a:endParaRPr lang="en-US" sz="1200" dirty="0"/>
          </a:p>
        </p:txBody>
      </p:sp>
      <p:sp>
        <p:nvSpPr>
          <p:cNvPr id="31" name="TextBox 30"/>
          <p:cNvSpPr txBox="1"/>
          <p:nvPr/>
        </p:nvSpPr>
        <p:spPr>
          <a:xfrm>
            <a:off x="2362200" y="4876801"/>
            <a:ext cx="1143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Author helping us understand  segregation</a:t>
            </a:r>
            <a:endParaRPr lang="en-US" sz="1200" dirty="0"/>
          </a:p>
        </p:txBody>
      </p:sp>
      <p:sp>
        <p:nvSpPr>
          <p:cNvPr id="32" name="TextBox 31"/>
          <p:cNvSpPr txBox="1"/>
          <p:nvPr/>
        </p:nvSpPr>
        <p:spPr>
          <a:xfrm>
            <a:off x="5334000" y="8382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People on strike</a:t>
            </a:r>
            <a:endParaRPr lang="en-US" sz="1200" dirty="0"/>
          </a:p>
        </p:txBody>
      </p:sp>
      <p:sp>
        <p:nvSpPr>
          <p:cNvPr id="33" name="TextBox 32"/>
          <p:cNvSpPr txBox="1"/>
          <p:nvPr/>
        </p:nvSpPr>
        <p:spPr>
          <a:xfrm>
            <a:off x="5410200" y="27432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Determination</a:t>
            </a:r>
            <a:endParaRPr lang="en-US" sz="1200" dirty="0"/>
          </a:p>
        </p:txBody>
      </p:sp>
      <p:sp>
        <p:nvSpPr>
          <p:cNvPr id="34" name="TextBox 33"/>
          <p:cNvSpPr txBox="1"/>
          <p:nvPr/>
        </p:nvSpPr>
        <p:spPr>
          <a:xfrm>
            <a:off x="5410200" y="5029200"/>
            <a:ext cx="1371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John’s thinking that “separate but equal isn’t fair  </a:t>
            </a:r>
            <a:endParaRPr lang="en-US" sz="1200" dirty="0"/>
          </a:p>
        </p:txBody>
      </p:sp>
      <p:sp>
        <p:nvSpPr>
          <p:cNvPr id="35" name="TextBox 34"/>
          <p:cNvSpPr txBox="1"/>
          <p:nvPr/>
        </p:nvSpPr>
        <p:spPr>
          <a:xfrm>
            <a:off x="2590800" y="2438400"/>
            <a:ext cx="8382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John thoughts that it doesn’t have to be this way</a:t>
            </a:r>
            <a:endParaRPr lang="en-US" sz="1200" dirty="0"/>
          </a:p>
        </p:txBody>
      </p:sp>
      <p:sp>
        <p:nvSpPr>
          <p:cNvPr id="36" name="TextBox 35"/>
          <p:cNvSpPr txBox="1"/>
          <p:nvPr/>
        </p:nvSpPr>
        <p:spPr>
          <a:xfrm>
            <a:off x="-152400" y="2667000"/>
            <a:ext cx="9906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Discomfort</a:t>
            </a:r>
            <a:endParaRPr lang="en-US" sz="11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2"/>
          <p:cNvGrpSpPr>
            <a:grpSpLocks/>
          </p:cNvGrpSpPr>
          <p:nvPr/>
        </p:nvGrpSpPr>
        <p:grpSpPr bwMode="auto">
          <a:xfrm>
            <a:off x="762000" y="381000"/>
            <a:ext cx="1676400" cy="1524000"/>
            <a:chOff x="480" y="240"/>
            <a:chExt cx="1056" cy="960"/>
          </a:xfrm>
        </p:grpSpPr>
        <p:sp>
          <p:nvSpPr>
            <p:cNvPr id="2075" name="Line 1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6" name="Line 1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13"/>
          <p:cNvGrpSpPr>
            <a:grpSpLocks/>
          </p:cNvGrpSpPr>
          <p:nvPr/>
        </p:nvGrpSpPr>
        <p:grpSpPr bwMode="auto">
          <a:xfrm>
            <a:off x="3505200" y="381000"/>
            <a:ext cx="1676400" cy="1524000"/>
            <a:chOff x="480" y="240"/>
            <a:chExt cx="1056" cy="960"/>
          </a:xfrm>
        </p:grpSpPr>
        <p:sp>
          <p:nvSpPr>
            <p:cNvPr id="2073" name="Line 14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4" name="Line 15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16"/>
          <p:cNvGrpSpPr>
            <a:grpSpLocks/>
          </p:cNvGrpSpPr>
          <p:nvPr/>
        </p:nvGrpSpPr>
        <p:grpSpPr bwMode="auto">
          <a:xfrm>
            <a:off x="762000" y="4572000"/>
            <a:ext cx="1676400" cy="1524000"/>
            <a:chOff x="480" y="240"/>
            <a:chExt cx="1056" cy="960"/>
          </a:xfrm>
        </p:grpSpPr>
        <p:sp>
          <p:nvSpPr>
            <p:cNvPr id="2071" name="Line 17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2" name="Line 18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19"/>
          <p:cNvGrpSpPr>
            <a:grpSpLocks/>
          </p:cNvGrpSpPr>
          <p:nvPr/>
        </p:nvGrpSpPr>
        <p:grpSpPr bwMode="auto">
          <a:xfrm>
            <a:off x="762000" y="2362200"/>
            <a:ext cx="1676400" cy="1524000"/>
            <a:chOff x="480" y="240"/>
            <a:chExt cx="1056" cy="960"/>
          </a:xfrm>
        </p:grpSpPr>
        <p:sp>
          <p:nvSpPr>
            <p:cNvPr id="2069" name="Line 2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0" name="Line 2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" name="Group 22"/>
          <p:cNvGrpSpPr>
            <a:grpSpLocks/>
          </p:cNvGrpSpPr>
          <p:nvPr/>
        </p:nvGrpSpPr>
        <p:grpSpPr bwMode="auto">
          <a:xfrm>
            <a:off x="3505200" y="4648200"/>
            <a:ext cx="1676400" cy="1524000"/>
            <a:chOff x="480" y="240"/>
            <a:chExt cx="1056" cy="960"/>
          </a:xfrm>
        </p:grpSpPr>
        <p:sp>
          <p:nvSpPr>
            <p:cNvPr id="2067" name="Line 23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8" name="Line 24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" name="Group 25"/>
          <p:cNvGrpSpPr>
            <a:grpSpLocks/>
          </p:cNvGrpSpPr>
          <p:nvPr/>
        </p:nvGrpSpPr>
        <p:grpSpPr bwMode="auto">
          <a:xfrm>
            <a:off x="6781800" y="2362200"/>
            <a:ext cx="1676400" cy="1524000"/>
            <a:chOff x="480" y="240"/>
            <a:chExt cx="1056" cy="960"/>
          </a:xfrm>
        </p:grpSpPr>
        <p:sp>
          <p:nvSpPr>
            <p:cNvPr id="2065" name="Line 26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6" name="Line 27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" name="Group 28"/>
          <p:cNvGrpSpPr>
            <a:grpSpLocks/>
          </p:cNvGrpSpPr>
          <p:nvPr/>
        </p:nvGrpSpPr>
        <p:grpSpPr bwMode="auto">
          <a:xfrm>
            <a:off x="3505200" y="2362200"/>
            <a:ext cx="1676400" cy="1524000"/>
            <a:chOff x="480" y="240"/>
            <a:chExt cx="1056" cy="960"/>
          </a:xfrm>
        </p:grpSpPr>
        <p:sp>
          <p:nvSpPr>
            <p:cNvPr id="2063" name="Line 29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4" name="Line 30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9" name="Group 31"/>
          <p:cNvGrpSpPr>
            <a:grpSpLocks/>
          </p:cNvGrpSpPr>
          <p:nvPr/>
        </p:nvGrpSpPr>
        <p:grpSpPr bwMode="auto">
          <a:xfrm>
            <a:off x="6705600" y="381000"/>
            <a:ext cx="1676400" cy="1524000"/>
            <a:chOff x="480" y="240"/>
            <a:chExt cx="1056" cy="960"/>
          </a:xfrm>
        </p:grpSpPr>
        <p:sp>
          <p:nvSpPr>
            <p:cNvPr id="2061" name="Line 32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2" name="Line 33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0" name="Group 34"/>
          <p:cNvGrpSpPr>
            <a:grpSpLocks/>
          </p:cNvGrpSpPr>
          <p:nvPr/>
        </p:nvGrpSpPr>
        <p:grpSpPr bwMode="auto">
          <a:xfrm>
            <a:off x="6781800" y="4572000"/>
            <a:ext cx="1676400" cy="1524000"/>
            <a:chOff x="480" y="240"/>
            <a:chExt cx="1056" cy="960"/>
          </a:xfrm>
        </p:grpSpPr>
        <p:sp>
          <p:nvSpPr>
            <p:cNvPr id="2059" name="Line 35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0" name="Line 36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9" name="TextBox 28"/>
          <p:cNvSpPr txBox="1"/>
          <p:nvPr/>
        </p:nvSpPr>
        <p:spPr>
          <a:xfrm>
            <a:off x="2362200" y="762000"/>
            <a:ext cx="1143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Discrimination</a:t>
            </a:r>
            <a:endParaRPr lang="en-US" sz="1200" dirty="0"/>
          </a:p>
        </p:txBody>
      </p:sp>
      <p:sp>
        <p:nvSpPr>
          <p:cNvPr id="30" name="TextBox 29"/>
          <p:cNvSpPr txBox="1"/>
          <p:nvPr/>
        </p:nvSpPr>
        <p:spPr>
          <a:xfrm>
            <a:off x="0" y="685800"/>
            <a:ext cx="762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Hard </a:t>
            </a:r>
          </a:p>
          <a:p>
            <a:pPr algn="ctr"/>
            <a:r>
              <a:rPr lang="en-US" sz="1200" dirty="0" smtClean="0"/>
              <a:t>Work</a:t>
            </a:r>
            <a:endParaRPr lang="en-US" sz="1200" dirty="0"/>
          </a:p>
        </p:txBody>
      </p:sp>
      <p:sp>
        <p:nvSpPr>
          <p:cNvPr id="31" name="TextBox 30"/>
          <p:cNvSpPr txBox="1"/>
          <p:nvPr/>
        </p:nvSpPr>
        <p:spPr>
          <a:xfrm>
            <a:off x="2362200" y="4876801"/>
            <a:ext cx="1143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Author helping us understand  segregation</a:t>
            </a:r>
            <a:endParaRPr lang="en-US" sz="1200" dirty="0"/>
          </a:p>
        </p:txBody>
      </p:sp>
      <p:sp>
        <p:nvSpPr>
          <p:cNvPr id="32" name="TextBox 31"/>
          <p:cNvSpPr txBox="1"/>
          <p:nvPr/>
        </p:nvSpPr>
        <p:spPr>
          <a:xfrm>
            <a:off x="5334000" y="8382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People on strike</a:t>
            </a:r>
            <a:endParaRPr lang="en-US" sz="1200" dirty="0"/>
          </a:p>
        </p:txBody>
      </p:sp>
      <p:sp>
        <p:nvSpPr>
          <p:cNvPr id="33" name="TextBox 32"/>
          <p:cNvSpPr txBox="1"/>
          <p:nvPr/>
        </p:nvSpPr>
        <p:spPr>
          <a:xfrm>
            <a:off x="5410200" y="27432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Determination</a:t>
            </a:r>
            <a:endParaRPr lang="en-US" sz="1200" dirty="0"/>
          </a:p>
        </p:txBody>
      </p:sp>
      <p:sp>
        <p:nvSpPr>
          <p:cNvPr id="34" name="TextBox 33"/>
          <p:cNvSpPr txBox="1"/>
          <p:nvPr/>
        </p:nvSpPr>
        <p:spPr>
          <a:xfrm>
            <a:off x="5410200" y="5029200"/>
            <a:ext cx="1371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John’s thinking that “separate but equal isn’t fair  </a:t>
            </a:r>
            <a:endParaRPr lang="en-US" sz="1200" dirty="0"/>
          </a:p>
        </p:txBody>
      </p:sp>
      <p:sp>
        <p:nvSpPr>
          <p:cNvPr id="35" name="TextBox 34"/>
          <p:cNvSpPr txBox="1"/>
          <p:nvPr/>
        </p:nvSpPr>
        <p:spPr>
          <a:xfrm>
            <a:off x="2590800" y="2438400"/>
            <a:ext cx="8382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John thoughts that it doesn’t have to be this way</a:t>
            </a:r>
            <a:endParaRPr lang="en-US" sz="1200" dirty="0"/>
          </a:p>
        </p:txBody>
      </p:sp>
      <p:sp>
        <p:nvSpPr>
          <p:cNvPr id="36" name="TextBox 35"/>
          <p:cNvSpPr txBox="1"/>
          <p:nvPr/>
        </p:nvSpPr>
        <p:spPr>
          <a:xfrm>
            <a:off x="-152400" y="2667000"/>
            <a:ext cx="9906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Discomfort</a:t>
            </a:r>
            <a:endParaRPr lang="en-US" sz="1100" dirty="0"/>
          </a:p>
        </p:txBody>
      </p:sp>
      <p:sp>
        <p:nvSpPr>
          <p:cNvPr id="37" name="TextBox 36"/>
          <p:cNvSpPr txBox="1"/>
          <p:nvPr/>
        </p:nvSpPr>
        <p:spPr>
          <a:xfrm>
            <a:off x="3886200" y="19812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38" name="TextBox 37"/>
          <p:cNvSpPr txBox="1"/>
          <p:nvPr/>
        </p:nvSpPr>
        <p:spPr>
          <a:xfrm>
            <a:off x="1295400" y="19812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0" name="TextBox 39"/>
          <p:cNvSpPr txBox="1"/>
          <p:nvPr/>
        </p:nvSpPr>
        <p:spPr>
          <a:xfrm>
            <a:off x="7239000" y="19812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1" name="TextBox 40"/>
          <p:cNvSpPr txBox="1"/>
          <p:nvPr/>
        </p:nvSpPr>
        <p:spPr>
          <a:xfrm>
            <a:off x="1295400" y="4038600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2" name="TextBox 41"/>
          <p:cNvSpPr txBox="1"/>
          <p:nvPr/>
        </p:nvSpPr>
        <p:spPr>
          <a:xfrm>
            <a:off x="3962400" y="4038600"/>
            <a:ext cx="10668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3" name="TextBox 42"/>
          <p:cNvSpPr txBox="1"/>
          <p:nvPr/>
        </p:nvSpPr>
        <p:spPr>
          <a:xfrm>
            <a:off x="7391400" y="3962400"/>
            <a:ext cx="838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4" name="TextBox 43"/>
          <p:cNvSpPr txBox="1"/>
          <p:nvPr/>
        </p:nvSpPr>
        <p:spPr>
          <a:xfrm>
            <a:off x="1066800" y="62484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5" name="Freeform 44"/>
          <p:cNvSpPr/>
          <p:nvPr/>
        </p:nvSpPr>
        <p:spPr>
          <a:xfrm>
            <a:off x="10439400" y="-332509"/>
            <a:ext cx="471055" cy="332509"/>
          </a:xfrm>
          <a:custGeom>
            <a:avLst/>
            <a:gdLst>
              <a:gd name="connsiteX0" fmla="*/ 0 w 471055"/>
              <a:gd name="connsiteY0" fmla="*/ 332509 h 332509"/>
              <a:gd name="connsiteX1" fmla="*/ 471055 w 471055"/>
              <a:gd name="connsiteY1" fmla="*/ 0 h 332509"/>
              <a:gd name="connsiteX2" fmla="*/ 0 w 471055"/>
              <a:gd name="connsiteY2" fmla="*/ 332509 h 3325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71055" h="332509">
                <a:moveTo>
                  <a:pt x="0" y="332509"/>
                </a:moveTo>
                <a:lnTo>
                  <a:pt x="471055" y="0"/>
                </a:lnTo>
                <a:cubicBezTo>
                  <a:pt x="464128" y="2309"/>
                  <a:pt x="0" y="332509"/>
                  <a:pt x="0" y="332509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7" name="Straight Connector 46"/>
          <p:cNvCxnSpPr/>
          <p:nvPr/>
        </p:nvCxnSpPr>
        <p:spPr>
          <a:xfrm flipV="1">
            <a:off x="-685800" y="3886200"/>
            <a:ext cx="457200" cy="381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/>
          <p:cNvCxnSpPr/>
          <p:nvPr/>
        </p:nvCxnSpPr>
        <p:spPr>
          <a:xfrm>
            <a:off x="-609600" y="3733800"/>
            <a:ext cx="228600" cy="152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 flipV="1">
            <a:off x="-685800" y="3733800"/>
            <a:ext cx="381000" cy="304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Arc 55"/>
          <p:cNvSpPr/>
          <p:nvPr/>
        </p:nvSpPr>
        <p:spPr>
          <a:xfrm>
            <a:off x="-990600" y="3733800"/>
            <a:ext cx="609600" cy="304800"/>
          </a:xfrm>
          <a:prstGeom prst="arc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Freeform 48"/>
          <p:cNvSpPr/>
          <p:nvPr/>
        </p:nvSpPr>
        <p:spPr>
          <a:xfrm>
            <a:off x="6781800" y="2590800"/>
            <a:ext cx="1388269" cy="1047749"/>
          </a:xfrm>
          <a:custGeom>
            <a:avLst/>
            <a:gdLst>
              <a:gd name="connsiteX0" fmla="*/ 0 w 1388269"/>
              <a:gd name="connsiteY0" fmla="*/ 1047749 h 1047749"/>
              <a:gd name="connsiteX1" fmla="*/ 885825 w 1388269"/>
              <a:gd name="connsiteY1" fmla="*/ 790574 h 1047749"/>
              <a:gd name="connsiteX2" fmla="*/ 1314450 w 1388269"/>
              <a:gd name="connsiteY2" fmla="*/ 119062 h 1047749"/>
              <a:gd name="connsiteX3" fmla="*/ 1328737 w 1388269"/>
              <a:gd name="connsiteY3" fmla="*/ 76199 h 1047749"/>
              <a:gd name="connsiteX4" fmla="*/ 1114425 w 1388269"/>
              <a:gd name="connsiteY4" fmla="*/ 519112 h 1047749"/>
              <a:gd name="connsiteX5" fmla="*/ 1328737 w 1388269"/>
              <a:gd name="connsiteY5" fmla="*/ 76199 h 1047749"/>
              <a:gd name="connsiteX6" fmla="*/ 1128712 w 1388269"/>
              <a:gd name="connsiteY6" fmla="*/ 504824 h 10477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388269" h="1047749">
                <a:moveTo>
                  <a:pt x="0" y="1047749"/>
                </a:moveTo>
                <a:cubicBezTo>
                  <a:pt x="333375" y="996552"/>
                  <a:pt x="666750" y="945355"/>
                  <a:pt x="885825" y="790574"/>
                </a:cubicBezTo>
                <a:cubicBezTo>
                  <a:pt x="1104900" y="635793"/>
                  <a:pt x="1240631" y="238124"/>
                  <a:pt x="1314450" y="119062"/>
                </a:cubicBezTo>
                <a:cubicBezTo>
                  <a:pt x="1388269" y="0"/>
                  <a:pt x="1362075" y="9524"/>
                  <a:pt x="1328737" y="76199"/>
                </a:cubicBezTo>
                <a:cubicBezTo>
                  <a:pt x="1295400" y="142874"/>
                  <a:pt x="1114425" y="519112"/>
                  <a:pt x="1114425" y="519112"/>
                </a:cubicBezTo>
                <a:cubicBezTo>
                  <a:pt x="1114425" y="519112"/>
                  <a:pt x="1326356" y="78580"/>
                  <a:pt x="1328737" y="76199"/>
                </a:cubicBezTo>
                <a:cubicBezTo>
                  <a:pt x="1331118" y="73818"/>
                  <a:pt x="1166812" y="435768"/>
                  <a:pt x="1128712" y="504824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0" name="Freeform 49"/>
          <p:cNvSpPr/>
          <p:nvPr/>
        </p:nvSpPr>
        <p:spPr>
          <a:xfrm>
            <a:off x="6700838" y="600075"/>
            <a:ext cx="1543050" cy="1038225"/>
          </a:xfrm>
          <a:custGeom>
            <a:avLst/>
            <a:gdLst>
              <a:gd name="connsiteX0" fmla="*/ 0 w 1543050"/>
              <a:gd name="connsiteY0" fmla="*/ 900113 h 1038225"/>
              <a:gd name="connsiteX1" fmla="*/ 571500 w 1543050"/>
              <a:gd name="connsiteY1" fmla="*/ 928688 h 1038225"/>
              <a:gd name="connsiteX2" fmla="*/ 1171575 w 1543050"/>
              <a:gd name="connsiteY2" fmla="*/ 242888 h 1038225"/>
              <a:gd name="connsiteX3" fmla="*/ 1357312 w 1543050"/>
              <a:gd name="connsiteY3" fmla="*/ 100013 h 1038225"/>
              <a:gd name="connsiteX4" fmla="*/ 1543050 w 1543050"/>
              <a:gd name="connsiteY4" fmla="*/ 0 h 1038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43050" h="1038225">
                <a:moveTo>
                  <a:pt x="0" y="900113"/>
                </a:moveTo>
                <a:cubicBezTo>
                  <a:pt x="188119" y="969169"/>
                  <a:pt x="376238" y="1038225"/>
                  <a:pt x="571500" y="928688"/>
                </a:cubicBezTo>
                <a:cubicBezTo>
                  <a:pt x="766762" y="819151"/>
                  <a:pt x="1040607" y="381000"/>
                  <a:pt x="1171575" y="242888"/>
                </a:cubicBezTo>
                <a:cubicBezTo>
                  <a:pt x="1302543" y="104776"/>
                  <a:pt x="1295400" y="140494"/>
                  <a:pt x="1357312" y="100013"/>
                </a:cubicBezTo>
                <a:cubicBezTo>
                  <a:pt x="1419224" y="59532"/>
                  <a:pt x="1481137" y="29766"/>
                  <a:pt x="1543050" y="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Freeform 51"/>
          <p:cNvSpPr/>
          <p:nvPr/>
        </p:nvSpPr>
        <p:spPr>
          <a:xfrm>
            <a:off x="757238" y="2857500"/>
            <a:ext cx="1712119" cy="907257"/>
          </a:xfrm>
          <a:custGeom>
            <a:avLst/>
            <a:gdLst>
              <a:gd name="connsiteX0" fmla="*/ 0 w 1712119"/>
              <a:gd name="connsiteY0" fmla="*/ 614363 h 907257"/>
              <a:gd name="connsiteX1" fmla="*/ 685800 w 1712119"/>
              <a:gd name="connsiteY1" fmla="*/ 28575 h 907257"/>
              <a:gd name="connsiteX2" fmla="*/ 1571625 w 1712119"/>
              <a:gd name="connsiteY2" fmla="*/ 785813 h 907257"/>
              <a:gd name="connsiteX3" fmla="*/ 1528762 w 1712119"/>
              <a:gd name="connsiteY3" fmla="*/ 757238 h 9072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12119" h="907257">
                <a:moveTo>
                  <a:pt x="0" y="614363"/>
                </a:moveTo>
                <a:cubicBezTo>
                  <a:pt x="211931" y="307181"/>
                  <a:pt x="423863" y="0"/>
                  <a:pt x="685800" y="28575"/>
                </a:cubicBezTo>
                <a:cubicBezTo>
                  <a:pt x="947737" y="57150"/>
                  <a:pt x="1431131" y="664369"/>
                  <a:pt x="1571625" y="785813"/>
                </a:cubicBezTo>
                <a:cubicBezTo>
                  <a:pt x="1712119" y="907257"/>
                  <a:pt x="1620440" y="832247"/>
                  <a:pt x="1528762" y="757238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Oval 53"/>
          <p:cNvSpPr/>
          <p:nvPr/>
        </p:nvSpPr>
        <p:spPr>
          <a:xfrm>
            <a:off x="1600200" y="2971800"/>
            <a:ext cx="1524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7" name="Straight Arrow Connector 56"/>
          <p:cNvCxnSpPr>
            <a:stCxn id="54" idx="0"/>
          </p:cNvCxnSpPr>
          <p:nvPr/>
        </p:nvCxnSpPr>
        <p:spPr>
          <a:xfrm rot="5400000" flipH="1" flipV="1">
            <a:off x="1638300" y="2476500"/>
            <a:ext cx="533400" cy="457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58" name="TextBox 57"/>
          <p:cNvSpPr txBox="1"/>
          <p:nvPr/>
        </p:nvSpPr>
        <p:spPr>
          <a:xfrm>
            <a:off x="1371600" y="2209800"/>
            <a:ext cx="1371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Strike Starts</a:t>
            </a:r>
            <a:endParaRPr lang="en-US" sz="1200" dirty="0"/>
          </a:p>
        </p:txBody>
      </p:sp>
      <p:sp>
        <p:nvSpPr>
          <p:cNvPr id="59" name="Freeform 58"/>
          <p:cNvSpPr/>
          <p:nvPr/>
        </p:nvSpPr>
        <p:spPr>
          <a:xfrm>
            <a:off x="3500438" y="4998244"/>
            <a:ext cx="1840706" cy="816769"/>
          </a:xfrm>
          <a:custGeom>
            <a:avLst/>
            <a:gdLst>
              <a:gd name="connsiteX0" fmla="*/ 0 w 1840706"/>
              <a:gd name="connsiteY0" fmla="*/ 816769 h 816769"/>
              <a:gd name="connsiteX1" fmla="*/ 614362 w 1840706"/>
              <a:gd name="connsiteY1" fmla="*/ 130969 h 816769"/>
              <a:gd name="connsiteX2" fmla="*/ 1643062 w 1840706"/>
              <a:gd name="connsiteY2" fmla="*/ 30956 h 816769"/>
              <a:gd name="connsiteX3" fmla="*/ 1800225 w 1840706"/>
              <a:gd name="connsiteY3" fmla="*/ 45244 h 8167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40706" h="816769">
                <a:moveTo>
                  <a:pt x="0" y="816769"/>
                </a:moveTo>
                <a:cubicBezTo>
                  <a:pt x="170259" y="539353"/>
                  <a:pt x="340518" y="261938"/>
                  <a:pt x="614362" y="130969"/>
                </a:cubicBezTo>
                <a:cubicBezTo>
                  <a:pt x="888206" y="0"/>
                  <a:pt x="1445418" y="45244"/>
                  <a:pt x="1643062" y="30956"/>
                </a:cubicBezTo>
                <a:cubicBezTo>
                  <a:pt x="1840706" y="16669"/>
                  <a:pt x="1820465" y="30956"/>
                  <a:pt x="1800225" y="45244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Freeform 59"/>
          <p:cNvSpPr/>
          <p:nvPr/>
        </p:nvSpPr>
        <p:spPr>
          <a:xfrm>
            <a:off x="757238" y="857250"/>
            <a:ext cx="1428750" cy="550069"/>
          </a:xfrm>
          <a:custGeom>
            <a:avLst/>
            <a:gdLst>
              <a:gd name="connsiteX0" fmla="*/ 0 w 1428750"/>
              <a:gd name="connsiteY0" fmla="*/ 471488 h 550069"/>
              <a:gd name="connsiteX1" fmla="*/ 814387 w 1428750"/>
              <a:gd name="connsiteY1" fmla="*/ 471488 h 550069"/>
              <a:gd name="connsiteX2" fmla="*/ 1428750 w 1428750"/>
              <a:gd name="connsiteY2" fmla="*/ 0 h 550069"/>
              <a:gd name="connsiteX3" fmla="*/ 1428750 w 1428750"/>
              <a:gd name="connsiteY3" fmla="*/ 0 h 5500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28750" h="550069">
                <a:moveTo>
                  <a:pt x="0" y="471488"/>
                </a:moveTo>
                <a:cubicBezTo>
                  <a:pt x="288131" y="510778"/>
                  <a:pt x="576262" y="550069"/>
                  <a:pt x="814387" y="471488"/>
                </a:cubicBezTo>
                <a:cubicBezTo>
                  <a:pt x="1052512" y="392907"/>
                  <a:pt x="1428750" y="0"/>
                  <a:pt x="1428750" y="0"/>
                </a:cubicBezTo>
                <a:lnTo>
                  <a:pt x="1428750" y="0"/>
                </a:ln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Oval 60"/>
          <p:cNvSpPr/>
          <p:nvPr/>
        </p:nvSpPr>
        <p:spPr>
          <a:xfrm>
            <a:off x="1676400" y="1219200"/>
            <a:ext cx="76200" cy="76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3" name="Straight Connector 62"/>
          <p:cNvCxnSpPr>
            <a:stCxn id="61" idx="5"/>
          </p:cNvCxnSpPr>
          <p:nvPr/>
        </p:nvCxnSpPr>
        <p:spPr>
          <a:xfrm rot="16200000" flipH="1">
            <a:off x="1817641" y="1208040"/>
            <a:ext cx="315959" cy="468359"/>
          </a:xfrm>
          <a:prstGeom prst="line">
            <a:avLst/>
          </a:prstGeom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64" name="TextBox 63"/>
          <p:cNvSpPr txBox="1"/>
          <p:nvPr/>
        </p:nvSpPr>
        <p:spPr>
          <a:xfrm>
            <a:off x="2133600" y="1447800"/>
            <a:ext cx="1066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Strike Work Starts</a:t>
            </a:r>
            <a:endParaRPr lang="en-US" sz="1200" dirty="0"/>
          </a:p>
        </p:txBody>
      </p:sp>
      <p:sp>
        <p:nvSpPr>
          <p:cNvPr id="68" name="TextBox 67"/>
          <p:cNvSpPr txBox="1"/>
          <p:nvPr/>
        </p:nvSpPr>
        <p:spPr>
          <a:xfrm>
            <a:off x="4038600" y="6248400"/>
            <a:ext cx="6858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69" name="TextBox 68"/>
          <p:cNvSpPr txBox="1"/>
          <p:nvPr/>
        </p:nvSpPr>
        <p:spPr>
          <a:xfrm>
            <a:off x="7391400" y="61722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62" name="TextBox 61"/>
          <p:cNvSpPr txBox="1"/>
          <p:nvPr/>
        </p:nvSpPr>
        <p:spPr>
          <a:xfrm>
            <a:off x="0" y="6629400"/>
            <a:ext cx="9144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Kyle </a:t>
            </a:r>
            <a:r>
              <a:rPr lang="en-US" sz="1200" b="1" dirty="0" err="1" smtClean="0"/>
              <a:t>Boten</a:t>
            </a:r>
            <a:r>
              <a:rPr lang="en-US" sz="1200" b="1" dirty="0" smtClean="0"/>
              <a:t> 5-J    10-22-09</a:t>
            </a:r>
            <a:endParaRPr lang="en-US" sz="1200" b="1" dirty="0"/>
          </a:p>
        </p:txBody>
      </p:sp>
      <p:sp>
        <p:nvSpPr>
          <p:cNvPr id="65" name="TextBox 64"/>
          <p:cNvSpPr txBox="1"/>
          <p:nvPr/>
        </p:nvSpPr>
        <p:spPr>
          <a:xfrm>
            <a:off x="1524000" y="0"/>
            <a:ext cx="66294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u="sng" dirty="0" smtClean="0"/>
              <a:t>Students on Strike</a:t>
            </a:r>
            <a:endParaRPr lang="en-US" sz="1600" b="1" u="sng" dirty="0"/>
          </a:p>
        </p:txBody>
      </p:sp>
      <p:sp>
        <p:nvSpPr>
          <p:cNvPr id="66" name="Freeform 65"/>
          <p:cNvSpPr/>
          <p:nvPr/>
        </p:nvSpPr>
        <p:spPr>
          <a:xfrm>
            <a:off x="3500438" y="809625"/>
            <a:ext cx="1728788" cy="854869"/>
          </a:xfrm>
          <a:custGeom>
            <a:avLst/>
            <a:gdLst>
              <a:gd name="connsiteX0" fmla="*/ 0 w 1728788"/>
              <a:gd name="connsiteY0" fmla="*/ 604838 h 854869"/>
              <a:gd name="connsiteX1" fmla="*/ 785812 w 1728788"/>
              <a:gd name="connsiteY1" fmla="*/ 19050 h 854869"/>
              <a:gd name="connsiteX2" fmla="*/ 1571625 w 1728788"/>
              <a:gd name="connsiteY2" fmla="*/ 719138 h 854869"/>
              <a:gd name="connsiteX3" fmla="*/ 1728787 w 1728788"/>
              <a:gd name="connsiteY3" fmla="*/ 833438 h 8548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8788" h="854869">
                <a:moveTo>
                  <a:pt x="0" y="604838"/>
                </a:moveTo>
                <a:cubicBezTo>
                  <a:pt x="261937" y="302419"/>
                  <a:pt x="523875" y="0"/>
                  <a:pt x="785812" y="19050"/>
                </a:cubicBezTo>
                <a:cubicBezTo>
                  <a:pt x="1047749" y="38100"/>
                  <a:pt x="1414463" y="583407"/>
                  <a:pt x="1571625" y="719138"/>
                </a:cubicBezTo>
                <a:cubicBezTo>
                  <a:pt x="1728788" y="854869"/>
                  <a:pt x="1728787" y="844153"/>
                  <a:pt x="1728787" y="833438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0" name="Straight Connector 69"/>
          <p:cNvCxnSpPr/>
          <p:nvPr/>
        </p:nvCxnSpPr>
        <p:spPr>
          <a:xfrm flipV="1">
            <a:off x="3505200" y="2743200"/>
            <a:ext cx="914400" cy="6858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>
            <a:off x="4419600" y="2743200"/>
            <a:ext cx="685800" cy="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7" name="Freeform 66"/>
          <p:cNvSpPr/>
          <p:nvPr/>
        </p:nvSpPr>
        <p:spPr>
          <a:xfrm>
            <a:off x="762000" y="4876800"/>
            <a:ext cx="1933575" cy="990599"/>
          </a:xfrm>
          <a:custGeom>
            <a:avLst/>
            <a:gdLst>
              <a:gd name="connsiteX0" fmla="*/ 0 w 1933575"/>
              <a:gd name="connsiteY0" fmla="*/ 990599 h 990599"/>
              <a:gd name="connsiteX1" fmla="*/ 671512 w 1933575"/>
              <a:gd name="connsiteY1" fmla="*/ 147637 h 990599"/>
              <a:gd name="connsiteX2" fmla="*/ 1771650 w 1933575"/>
              <a:gd name="connsiteY2" fmla="*/ 104774 h 990599"/>
              <a:gd name="connsiteX3" fmla="*/ 1643062 w 1933575"/>
              <a:gd name="connsiteY3" fmla="*/ 90487 h 9905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3575" h="990599">
                <a:moveTo>
                  <a:pt x="0" y="990599"/>
                </a:moveTo>
                <a:cubicBezTo>
                  <a:pt x="188118" y="642937"/>
                  <a:pt x="376237" y="295275"/>
                  <a:pt x="671512" y="147637"/>
                </a:cubicBezTo>
                <a:cubicBezTo>
                  <a:pt x="966787" y="0"/>
                  <a:pt x="1609725" y="114299"/>
                  <a:pt x="1771650" y="104774"/>
                </a:cubicBezTo>
                <a:cubicBezTo>
                  <a:pt x="1933575" y="95249"/>
                  <a:pt x="1788318" y="92868"/>
                  <a:pt x="1643062" y="90487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TextBox 70"/>
          <p:cNvSpPr txBox="1"/>
          <p:nvPr/>
        </p:nvSpPr>
        <p:spPr>
          <a:xfrm>
            <a:off x="0" y="5029200"/>
            <a:ext cx="10668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Equality</a:t>
            </a:r>
            <a:endParaRPr lang="en-US" sz="1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1322</TotalTime>
  <Words>86</Words>
  <Application>Microsoft Office PowerPoint</Application>
  <PresentationFormat>On-screen Show (4:3)</PresentationFormat>
  <Paragraphs>32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Default Design</vt:lpstr>
      <vt:lpstr>Slide 1</vt:lpstr>
      <vt:lpstr>Slide 2</vt:lpstr>
    </vt:vector>
  </TitlesOfParts>
  <Company>LPS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ITS User</dc:creator>
  <cp:lastModifiedBy>ITSUser</cp:lastModifiedBy>
  <cp:revision>14</cp:revision>
  <dcterms:created xsi:type="dcterms:W3CDTF">2007-09-06T14:28:54Z</dcterms:created>
  <dcterms:modified xsi:type="dcterms:W3CDTF">2009-11-05T18:39:14Z</dcterms:modified>
</cp:coreProperties>
</file>

<file path=docProps/thumbnail.jpeg>
</file>